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25"/>
  </p:notesMasterIdLst>
  <p:sldIdLst>
    <p:sldId id="258" r:id="rId2"/>
    <p:sldId id="257" r:id="rId3"/>
    <p:sldId id="259" r:id="rId4"/>
    <p:sldId id="260" r:id="rId5"/>
    <p:sldId id="261" r:id="rId6"/>
    <p:sldId id="262" r:id="rId7"/>
    <p:sldId id="280" r:id="rId8"/>
    <p:sldId id="281" r:id="rId9"/>
    <p:sldId id="263" r:id="rId10"/>
    <p:sldId id="264" r:id="rId11"/>
    <p:sldId id="265" r:id="rId12"/>
    <p:sldId id="266" r:id="rId13"/>
    <p:sldId id="282" r:id="rId14"/>
    <p:sldId id="283" r:id="rId15"/>
    <p:sldId id="267" r:id="rId16"/>
    <p:sldId id="268" r:id="rId17"/>
    <p:sldId id="269" r:id="rId18"/>
    <p:sldId id="270" r:id="rId19"/>
    <p:sldId id="271" r:id="rId20"/>
    <p:sldId id="284" r:id="rId21"/>
    <p:sldId id="285" r:id="rId22"/>
    <p:sldId id="272" r:id="rId23"/>
    <p:sldId id="273"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dhika Mohan" initials="M" lastIdx="3" clrIdx="0">
    <p:extLst/>
  </p:cmAuthor>
  <p:cmAuthor id="2" name="Kirkhuff, Laura" initials="KL"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D98818A-616D-4BCE-9A2E-DE57E6694452}" type="datetimeFigureOut">
              <a:rPr lang="en-US"/>
              <a:pPr>
                <a:defRPr/>
              </a:pPr>
              <a:t>2/16/2017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A00B6AC-DEB4-4394-A579-BF71D4DC8B81}" type="slidenum">
              <a:rPr lang="en-US"/>
              <a:pPr>
                <a:defRPr/>
              </a:pPr>
              <a:t>‹#›</a:t>
            </a:fld>
            <a:endParaRPr lang="en-US" dirty="0"/>
          </a:p>
        </p:txBody>
      </p:sp>
    </p:spTree>
    <p:extLst>
      <p:ext uri="{BB962C8B-B14F-4D97-AF65-F5344CB8AC3E}">
        <p14:creationId xmlns:p14="http://schemas.microsoft.com/office/powerpoint/2010/main" val="2995990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AC7FBB-0991-476E-AC9E-C5254283C80A}"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A724DFD4-AA66-42AF-B229-8FD943F32767}" type="slidenum">
              <a:rPr lang="en-US" smtClean="0"/>
              <a:pPr>
                <a:defRPr/>
              </a:pPr>
              <a:t>‹#›</a:t>
            </a:fld>
            <a:endParaRPr lang="en-US" dirty="0"/>
          </a:p>
        </p:txBody>
      </p:sp>
    </p:spTree>
    <p:extLst>
      <p:ext uri="{BB962C8B-B14F-4D97-AF65-F5344CB8AC3E}">
        <p14:creationId xmlns:p14="http://schemas.microsoft.com/office/powerpoint/2010/main" val="2763071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AC7FBB-0991-476E-AC9E-C5254283C80A}"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4210805936"/>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AC7FBB-0991-476E-AC9E-C5254283C80A}"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2384268892"/>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AC7FBB-0991-476E-AC9E-C5254283C80A}"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15AF9849-6799-4799-B193-EBAAF76EE0A7}" type="slidenum">
              <a:rPr lang="en-US" smtClean="0"/>
              <a:pPr>
                <a:defRPr/>
              </a:pPr>
              <a:t>‹#›</a:t>
            </a:fld>
            <a:endParaRPr lang="en-US" dirty="0"/>
          </a:p>
        </p:txBody>
      </p:sp>
    </p:spTree>
    <p:extLst>
      <p:ext uri="{BB962C8B-B14F-4D97-AF65-F5344CB8AC3E}">
        <p14:creationId xmlns:p14="http://schemas.microsoft.com/office/powerpoint/2010/main" val="2849956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AC7FBB-0991-476E-AC9E-C5254283C80A}"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89F44E02-EF04-4694-AD67-B5982076DC0A}" type="slidenum">
              <a:rPr lang="en-US" smtClean="0"/>
              <a:pPr>
                <a:defRPr/>
              </a:pPr>
              <a:t>‹#›</a:t>
            </a:fld>
            <a:endParaRPr lang="en-US" dirty="0"/>
          </a:p>
        </p:txBody>
      </p:sp>
    </p:spTree>
    <p:extLst>
      <p:ext uri="{BB962C8B-B14F-4D97-AF65-F5344CB8AC3E}">
        <p14:creationId xmlns:p14="http://schemas.microsoft.com/office/powerpoint/2010/main" val="97244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AC7FBB-0991-476E-AC9E-C5254283C80A}" type="datetimeFigureOut">
              <a:rPr lang="en-US" smtClean="0"/>
              <a:pPr/>
              <a:t>2/16/2017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2255843863"/>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AC7FBB-0991-476E-AC9E-C5254283C80A}" type="datetimeFigureOut">
              <a:rPr lang="en-US" smtClean="0"/>
              <a:pPr/>
              <a:t>2/16/2017</a:t>
            </a:fld>
            <a:endParaRPr lang="en-US"/>
          </a:p>
        </p:txBody>
      </p:sp>
      <p:sp>
        <p:nvSpPr>
          <p:cNvPr id="8" name="Footer Placeholder 7"/>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9" name="Slide Number Placeholder 8"/>
          <p:cNvSpPr>
            <a:spLocks noGrp="1"/>
          </p:cNvSpPr>
          <p:nvPr>
            <p:ph type="sldNum" sz="quarter" idx="12"/>
          </p:nvPr>
        </p:nvSpPr>
        <p:spPr/>
        <p:txBody>
          <a:body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2815589402"/>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AC7FBB-0991-476E-AC9E-C5254283C80A}" type="datetimeFigureOut">
              <a:rPr lang="en-US" smtClean="0"/>
              <a:pPr/>
              <a:t>2/16/2017</a:t>
            </a:fld>
            <a:endParaRPr lang="en-US"/>
          </a:p>
        </p:txBody>
      </p:sp>
      <p:sp>
        <p:nvSpPr>
          <p:cNvPr id="4" name="Footer Placeholder 3"/>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5" name="Slide Number Placeholder 4"/>
          <p:cNvSpPr>
            <a:spLocks noGrp="1"/>
          </p:cNvSpPr>
          <p:nvPr>
            <p:ph type="sldNum" sz="quarter" idx="12"/>
          </p:nvPr>
        </p:nvSpPr>
        <p:spPr/>
        <p:txBody>
          <a:body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4277231687"/>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AC7FBB-0991-476E-AC9E-C5254283C80A}" type="datetimeFigureOut">
              <a:rPr lang="en-US" smtClean="0"/>
              <a:pPr/>
              <a:t>2/16/2017</a:t>
            </a:fld>
            <a:endParaRPr lang="en-US"/>
          </a:p>
        </p:txBody>
      </p:sp>
      <p:sp>
        <p:nvSpPr>
          <p:cNvPr id="3" name="Footer Placeholder 2"/>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4" name="Slide Number Placeholder 3"/>
          <p:cNvSpPr>
            <a:spLocks noGrp="1"/>
          </p:cNvSpPr>
          <p:nvPr>
            <p:ph type="sldNum" sz="quarter" idx="12"/>
          </p:nvPr>
        </p:nvSpPr>
        <p:spPr/>
        <p:txBody>
          <a:bodyPr/>
          <a:lstStyle/>
          <a:p>
            <a:fld id="{CC795A37-11A0-4E16-BB4E-7EF2CB9F1CC3}" type="slidenum">
              <a:rPr lang="en-US" smtClean="0"/>
              <a:pPr/>
              <a:t>‹#›</a:t>
            </a:fld>
            <a:endParaRPr lang="en-US"/>
          </a:p>
        </p:txBody>
      </p:sp>
    </p:spTree>
    <p:extLst>
      <p:ext uri="{BB962C8B-B14F-4D97-AF65-F5344CB8AC3E}">
        <p14:creationId xmlns:p14="http://schemas.microsoft.com/office/powerpoint/2010/main" val="3444577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AC7FBB-0991-476E-AC9E-C5254283C80A}" type="datetimeFigureOut">
              <a:rPr lang="en-US" smtClean="0"/>
              <a:pPr/>
              <a:t>2/16/2017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1008368805"/>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AC7FBB-0991-476E-AC9E-C5254283C80A}" type="datetimeFigureOut">
              <a:rPr lang="en-US" smtClean="0"/>
              <a:pPr/>
              <a:t>2/16/2017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1885727700"/>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EAC7FBB-0991-476E-AC9E-C5254283C80A}" type="datetimeFigureOut">
              <a:rPr lang="en-US" smtClean="0"/>
              <a:pPr/>
              <a:t>2/16/2017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33781144-87CB-4B04-8B75-3CAE1037D84A}" type="slidenum">
              <a:rPr lang="en-US" smtClean="0"/>
              <a:pPr>
                <a:defRPr/>
              </a:pPr>
              <a:t>‹#›</a:t>
            </a:fld>
            <a:endParaRPr lang="en-US" dirty="0"/>
          </a:p>
        </p:txBody>
      </p:sp>
    </p:spTree>
    <p:extLst>
      <p:ext uri="{BB962C8B-B14F-4D97-AF65-F5344CB8AC3E}">
        <p14:creationId xmlns:p14="http://schemas.microsoft.com/office/powerpoint/2010/main" val="1730236185"/>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2"/>
          <p:cNvSpPr>
            <a:spLocks noGrp="1"/>
          </p:cNvSpPr>
          <p:nvPr>
            <p:ph type="title"/>
          </p:nvPr>
        </p:nvSpPr>
        <p:spPr>
          <a:xfrm>
            <a:off x="1069521" y="5142311"/>
            <a:ext cx="7886700" cy="535778"/>
          </a:xfrm>
        </p:spPr>
        <p:txBody>
          <a:bodyPr>
            <a:noAutofit/>
          </a:bodyPr>
          <a:lstStyle/>
          <a:p>
            <a:pPr algn="ctr" eaLnBrk="1" hangingPunct="1"/>
            <a:r>
              <a:rPr lang="en-US" sz="3600" b="1" dirty="0" smtClean="0"/>
              <a:t>Chapter 11</a:t>
            </a:r>
          </a:p>
        </p:txBody>
      </p:sp>
      <p:sp>
        <p:nvSpPr>
          <p:cNvPr id="2" name="Text Placeholder 1"/>
          <p:cNvSpPr>
            <a:spLocks noGrp="1"/>
          </p:cNvSpPr>
          <p:nvPr>
            <p:ph type="body" idx="1"/>
          </p:nvPr>
        </p:nvSpPr>
        <p:spPr>
          <a:xfrm>
            <a:off x="1143000" y="5867400"/>
            <a:ext cx="7886700" cy="914400"/>
          </a:xfrm>
        </p:spPr>
        <p:txBody>
          <a:bodyPr>
            <a:noAutofit/>
          </a:bodyPr>
          <a:lstStyle/>
          <a:p>
            <a:pPr algn="ctr" eaLnBrk="1" fontAlgn="auto" hangingPunct="1">
              <a:spcAft>
                <a:spcPts val="0"/>
              </a:spcAft>
              <a:buFont typeface="Wingdings 2"/>
              <a:buNone/>
              <a:defRPr/>
            </a:pPr>
            <a:r>
              <a:rPr lang="en-US" sz="3000" b="1" dirty="0" smtClean="0">
                <a:solidFill>
                  <a:schemeClr val="tx1"/>
                </a:solidFill>
              </a:rPr>
              <a:t>Labeling theory and conflict/Marxist/radical theories of crime</a:t>
            </a:r>
            <a:endParaRPr lang="en-US" sz="3000" b="1" dirty="0">
              <a:solidFill>
                <a:schemeClr val="tx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971" y="0"/>
            <a:ext cx="8305800" cy="4876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14400" y="320675"/>
            <a:ext cx="7886700" cy="822326"/>
          </a:xfrm>
        </p:spPr>
        <p:txBody>
          <a:bodyPr>
            <a:normAutofit/>
          </a:bodyPr>
          <a:lstStyle/>
          <a:p>
            <a:pPr eaLnBrk="1" hangingPunct="1"/>
            <a:r>
              <a:rPr lang="en-US" sz="3600" dirty="0" smtClean="0">
                <a:solidFill>
                  <a:srgbClr val="CF5716"/>
                </a:solidFill>
              </a:rPr>
              <a:t>Research on labeling theory</a:t>
            </a:r>
          </a:p>
        </p:txBody>
      </p:sp>
      <p:sp>
        <p:nvSpPr>
          <p:cNvPr id="13315" name="Content Placeholder 2"/>
          <p:cNvSpPr>
            <a:spLocks noGrp="1"/>
          </p:cNvSpPr>
          <p:nvPr>
            <p:ph idx="1"/>
          </p:nvPr>
        </p:nvSpPr>
        <p:spPr>
          <a:xfrm>
            <a:off x="925286" y="1371600"/>
            <a:ext cx="7886700" cy="4956175"/>
          </a:xfrm>
        </p:spPr>
        <p:txBody>
          <a:bodyPr>
            <a:noAutofit/>
          </a:bodyPr>
          <a:lstStyle/>
          <a:p>
            <a:pPr marL="273050" lvl="2" indent="-273050">
              <a:buSzPct val="85000"/>
              <a:buFont typeface="Wingdings 2" pitchFamily="18" charset="2"/>
              <a:buChar char=""/>
            </a:pPr>
            <a:r>
              <a:rPr lang="en-US" sz="2200" dirty="0" smtClean="0"/>
              <a:t>The </a:t>
            </a:r>
            <a:r>
              <a:rPr lang="en-US" sz="2200" dirty="0"/>
              <a:t>process of deviance amplification due to labeling an individual a “criminal” or a “delinquent.”</a:t>
            </a:r>
          </a:p>
          <a:p>
            <a:pPr marL="273050" lvl="2" indent="-273050">
              <a:buSzPct val="85000"/>
              <a:buFont typeface="Wingdings 2" pitchFamily="18" charset="2"/>
              <a:buChar char=""/>
            </a:pPr>
            <a:r>
              <a:rPr lang="en-US" sz="2200" dirty="0"/>
              <a:t>Schwartz and Skolnick examined the effect of an employee’s criminal court record and the reaction of potential employers.</a:t>
            </a:r>
          </a:p>
          <a:p>
            <a:pPr lvl="1"/>
            <a:r>
              <a:rPr lang="en-US" sz="2200" dirty="0"/>
              <a:t>The results revealed that only one employer demonstrated an interest in the convicted folder, three in the tried-but-acquitted folder, six in the tried-and-acquitted (with the letter from the judge), and nine in the no-criminal-record folder</a:t>
            </a:r>
            <a:r>
              <a:rPr lang="en-US" sz="2200" dirty="0" smtClean="0"/>
              <a:t>.</a:t>
            </a:r>
          </a:p>
          <a:p>
            <a:pPr marL="273050" lvl="2" indent="-273050">
              <a:buSzPct val="85000"/>
              <a:buFont typeface="Wingdings 2" pitchFamily="18" charset="2"/>
              <a:buChar char=""/>
            </a:pPr>
            <a:r>
              <a:rPr lang="en-US" sz="2200" dirty="0"/>
              <a:t>Rosenhan examined how the label of “insanity” can influence the behavior and perceptions of hospital staff.</a:t>
            </a:r>
          </a:p>
          <a:p>
            <a:pPr lvl="1"/>
            <a:r>
              <a:rPr lang="en-US" sz="2200" dirty="0"/>
              <a:t>Eight individuals from various background, but deemed “sane,” applied for admission to different mental hospitals</a:t>
            </a:r>
            <a:r>
              <a:rPr lang="en-US" sz="2200" dirty="0" smtClean="0"/>
              <a:t>.</a:t>
            </a:r>
            <a:endParaRPr lang="en-US" sz="2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228600"/>
            <a:ext cx="7886700" cy="1325563"/>
          </a:xfrm>
        </p:spPr>
        <p:txBody>
          <a:bodyPr>
            <a:normAutofit/>
          </a:bodyPr>
          <a:lstStyle/>
          <a:p>
            <a:pPr eaLnBrk="1" hangingPunct="1"/>
            <a:r>
              <a:rPr lang="en-US" sz="3600" dirty="0" smtClean="0">
                <a:solidFill>
                  <a:srgbClr val="CF5716"/>
                </a:solidFill>
              </a:rPr>
              <a:t>Critiques of labeling theory</a:t>
            </a:r>
          </a:p>
        </p:txBody>
      </p:sp>
      <p:sp>
        <p:nvSpPr>
          <p:cNvPr id="14339" name="Content Placeholder 2"/>
          <p:cNvSpPr>
            <a:spLocks noGrp="1"/>
          </p:cNvSpPr>
          <p:nvPr>
            <p:ph idx="1"/>
          </p:nvPr>
        </p:nvSpPr>
        <p:spPr>
          <a:xfrm>
            <a:off x="879566" y="1779588"/>
            <a:ext cx="7886700" cy="4351338"/>
          </a:xfrm>
        </p:spPr>
        <p:txBody>
          <a:bodyPr/>
          <a:lstStyle/>
          <a:p>
            <a:pPr marL="273050" lvl="2" indent="-273050">
              <a:buSzPct val="85000"/>
              <a:buFont typeface="Wingdings 2" pitchFamily="18" charset="2"/>
              <a:buChar char=""/>
            </a:pPr>
            <a:r>
              <a:rPr lang="en-US" sz="2200" dirty="0"/>
              <a:t>The various propositions to be tested are not adequately specified. </a:t>
            </a:r>
            <a:endParaRPr lang="en-US" sz="2200" dirty="0" smtClean="0"/>
          </a:p>
          <a:p>
            <a:pPr marL="273050" lvl="2" indent="-273050">
              <a:buSzPct val="85000"/>
              <a:buFont typeface="Wingdings 2" pitchFamily="18" charset="2"/>
              <a:buChar char=""/>
            </a:pPr>
            <a:r>
              <a:rPr lang="en-US" sz="2200" dirty="0" smtClean="0"/>
              <a:t>Due </a:t>
            </a:r>
            <a:r>
              <a:rPr lang="en-US" sz="2200" dirty="0"/>
              <a:t>to the lack of satisfactory data and empirical research, evaluating the adequacy of </a:t>
            </a:r>
            <a:r>
              <a:rPr lang="en-US" sz="2200" dirty="0" smtClean="0"/>
              <a:t>labeling </a:t>
            </a:r>
            <a:r>
              <a:rPr lang="en-US" sz="2200" dirty="0"/>
              <a:t>theory has been difficult</a:t>
            </a:r>
            <a:r>
              <a:rPr lang="en-US" sz="2200" dirty="0" smtClean="0"/>
              <a:t>.</a:t>
            </a:r>
          </a:p>
          <a:p>
            <a:pPr marL="273050" lvl="2" indent="-273050">
              <a:buSzPct val="85000"/>
              <a:buFont typeface="Wingdings 2" pitchFamily="18" charset="2"/>
              <a:buChar char=""/>
            </a:pPr>
            <a:r>
              <a:rPr lang="en-US" sz="2200" dirty="0"/>
              <a:t>Labeling theory focuses on the reaction to criminal and/or deviant behavior. It avoids the question of causation</a:t>
            </a:r>
            <a:r>
              <a:rPr lang="en-US" sz="2200" dirty="0" smtClean="0"/>
              <a:t>.</a:t>
            </a:r>
          </a:p>
          <a:p>
            <a:pPr marL="273050" lvl="2" indent="-273050">
              <a:buSzPct val="85000"/>
              <a:buFont typeface="Wingdings 2" pitchFamily="18" charset="2"/>
              <a:buChar char=""/>
            </a:pPr>
            <a:r>
              <a:rPr lang="en-US" sz="2200" dirty="0"/>
              <a:t>Labeling theory focuses on the “reactors” rather than the “</a:t>
            </a:r>
            <a:r>
              <a:rPr lang="en-US" sz="2200" dirty="0" smtClean="0"/>
              <a:t>actors.”</a:t>
            </a:r>
            <a:endParaRPr lang="en-US" sz="2200" dirty="0"/>
          </a:p>
          <a:p>
            <a:pPr marL="273050" lvl="2" indent="-273050">
              <a:buSzPct val="85000"/>
              <a:buFont typeface="Wingdings 2" pitchFamily="18" charset="2"/>
              <a:buChar char=""/>
            </a:pPr>
            <a:r>
              <a:rPr lang="en-US" sz="2200" dirty="0"/>
              <a:t>Labeling should be viewed as a perspective rather than a theory. </a:t>
            </a:r>
          </a:p>
          <a:p>
            <a:pPr marL="273050" lvl="2" indent="-273050">
              <a:buClr>
                <a:schemeClr val="accent1"/>
              </a:buClr>
              <a:buSzPct val="85000"/>
              <a:buFont typeface="Wingdings 2" pitchFamily="18" charset="2"/>
              <a:buChar char=""/>
            </a:pPr>
            <a:endParaRPr lang="en-US" dirty="0"/>
          </a:p>
          <a:p>
            <a:pPr eaLnBrk="1" hangingPunct="1"/>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14400" y="609600"/>
            <a:ext cx="7886700" cy="835389"/>
          </a:xfrm>
        </p:spPr>
        <p:txBody>
          <a:bodyPr>
            <a:normAutofit/>
          </a:bodyPr>
          <a:lstStyle/>
          <a:p>
            <a:pPr eaLnBrk="1" hangingPunct="1"/>
            <a:r>
              <a:rPr lang="en-US" sz="3600" dirty="0" smtClean="0">
                <a:solidFill>
                  <a:srgbClr val="CF5716"/>
                </a:solidFill>
              </a:rPr>
              <a:t>Conflict perspectives</a:t>
            </a:r>
          </a:p>
        </p:txBody>
      </p:sp>
      <p:sp>
        <p:nvSpPr>
          <p:cNvPr id="15363" name="Content Placeholder 2"/>
          <p:cNvSpPr>
            <a:spLocks noGrp="1"/>
          </p:cNvSpPr>
          <p:nvPr>
            <p:ph idx="1"/>
          </p:nvPr>
        </p:nvSpPr>
        <p:spPr>
          <a:xfrm>
            <a:off x="894806" y="1828800"/>
            <a:ext cx="7886700" cy="4892676"/>
          </a:xfrm>
        </p:spPr>
        <p:txBody>
          <a:bodyPr>
            <a:normAutofit lnSpcReduction="10000"/>
          </a:bodyPr>
          <a:lstStyle/>
          <a:p>
            <a:pPr eaLnBrk="1" hangingPunct="1"/>
            <a:r>
              <a:rPr lang="en-US" sz="2200" dirty="0" smtClean="0"/>
              <a:t>The conservative (pluralist) conflict </a:t>
            </a:r>
            <a:r>
              <a:rPr lang="en-US" sz="2200" dirty="0"/>
              <a:t>p</a:t>
            </a:r>
            <a:r>
              <a:rPr lang="en-US" sz="2200" dirty="0" smtClean="0"/>
              <a:t>erspectives</a:t>
            </a:r>
          </a:p>
          <a:p>
            <a:pPr lvl="1"/>
            <a:r>
              <a:rPr lang="en-US" sz="2200" dirty="0"/>
              <a:t>The primary focus of conservative (pluralist) conflict theories is power and the use of that power; this theoretical framework views society as consisting of diverse interest groups competing for power</a:t>
            </a:r>
            <a:r>
              <a:rPr lang="en-US" sz="2200" dirty="0" smtClean="0"/>
              <a:t>.</a:t>
            </a:r>
          </a:p>
          <a:p>
            <a:r>
              <a:rPr lang="en-US" sz="2200" dirty="0" smtClean="0"/>
              <a:t>George </a:t>
            </a:r>
            <a:r>
              <a:rPr lang="en-US" sz="2200" dirty="0" err="1" smtClean="0"/>
              <a:t>Vold</a:t>
            </a:r>
            <a:endParaRPr lang="en-US" sz="2200" dirty="0" smtClean="0"/>
          </a:p>
          <a:p>
            <a:pPr lvl="1"/>
            <a:r>
              <a:rPr lang="en-US" sz="2200" dirty="0" smtClean="0"/>
              <a:t>Crimes </a:t>
            </a:r>
            <a:r>
              <a:rPr lang="en-US" sz="2200" dirty="0"/>
              <a:t>arising from political protest,</a:t>
            </a:r>
          </a:p>
          <a:p>
            <a:pPr lvl="1"/>
            <a:r>
              <a:rPr lang="en-US" sz="2200" dirty="0" smtClean="0"/>
              <a:t>Crimes </a:t>
            </a:r>
            <a:r>
              <a:rPr lang="en-US" sz="2200" dirty="0"/>
              <a:t>resulting from labor disputes,</a:t>
            </a:r>
          </a:p>
          <a:p>
            <a:pPr lvl="1"/>
            <a:r>
              <a:rPr lang="en-US" sz="2200" dirty="0"/>
              <a:t>	Crimes arising from disputes between and within competing unions, and</a:t>
            </a:r>
          </a:p>
          <a:p>
            <a:pPr lvl="1"/>
            <a:r>
              <a:rPr lang="en-US" sz="2200" dirty="0" smtClean="0"/>
              <a:t>Crimes </a:t>
            </a:r>
            <a:r>
              <a:rPr lang="en-US" sz="2200" dirty="0"/>
              <a:t>arising from racial and ethnic clashes. </a:t>
            </a:r>
          </a:p>
          <a:p>
            <a:pPr lvl="1"/>
            <a:endParaRPr lang="en-US" sz="2200" dirty="0" smtClean="0"/>
          </a:p>
          <a:p>
            <a:r>
              <a:rPr lang="en-US" sz="2200" dirty="0" smtClean="0"/>
              <a:t>Austin Turk</a:t>
            </a:r>
          </a:p>
          <a:p>
            <a:r>
              <a:rPr lang="en-US" sz="2200" dirty="0" smtClean="0"/>
              <a:t>Richard Quinney</a:t>
            </a:r>
            <a:endParaRPr lang="en-US" sz="2200" dirty="0"/>
          </a:p>
          <a:p>
            <a:pPr lvl="1"/>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19163" y="201613"/>
            <a:ext cx="7886700" cy="941388"/>
          </a:xfrm>
        </p:spPr>
        <p:txBody>
          <a:bodyPr>
            <a:normAutofit/>
          </a:bodyPr>
          <a:lstStyle/>
          <a:p>
            <a:pPr eaLnBrk="1" hangingPunct="1"/>
            <a:r>
              <a:rPr lang="en-US" sz="3600" dirty="0" smtClean="0">
                <a:solidFill>
                  <a:srgbClr val="CF5716"/>
                </a:solidFill>
              </a:rPr>
              <a:t>Conflict perspectives</a:t>
            </a:r>
          </a:p>
        </p:txBody>
      </p:sp>
      <p:sp>
        <p:nvSpPr>
          <p:cNvPr id="15363" name="Content Placeholder 2"/>
          <p:cNvSpPr>
            <a:spLocks noGrp="1"/>
          </p:cNvSpPr>
          <p:nvPr>
            <p:ph idx="1"/>
          </p:nvPr>
        </p:nvSpPr>
        <p:spPr>
          <a:xfrm>
            <a:off x="906100" y="1371600"/>
            <a:ext cx="7886700" cy="5162549"/>
          </a:xfrm>
        </p:spPr>
        <p:txBody>
          <a:bodyPr>
            <a:noAutofit/>
          </a:bodyPr>
          <a:lstStyle/>
          <a:p>
            <a:r>
              <a:rPr lang="en-US" sz="2200" dirty="0" smtClean="0"/>
              <a:t>Austin Turk</a:t>
            </a:r>
          </a:p>
          <a:p>
            <a:pPr lvl="1"/>
            <a:r>
              <a:rPr lang="en-US" sz="2200" dirty="0" smtClean="0"/>
              <a:t>Interactions that label a criminal are </a:t>
            </a:r>
            <a:r>
              <a:rPr lang="en-US" sz="2200" dirty="0"/>
              <a:t>influenced by various social factors. </a:t>
            </a:r>
          </a:p>
          <a:p>
            <a:pPr lvl="2"/>
            <a:r>
              <a:rPr lang="en-US" sz="2200" dirty="0" smtClean="0"/>
              <a:t>the </a:t>
            </a:r>
            <a:r>
              <a:rPr lang="en-US" sz="2200" dirty="0"/>
              <a:t>congruence of cultural and social norms. </a:t>
            </a:r>
          </a:p>
          <a:p>
            <a:pPr lvl="2"/>
            <a:r>
              <a:rPr lang="en-US" sz="2200" dirty="0" smtClean="0"/>
              <a:t>level </a:t>
            </a:r>
            <a:r>
              <a:rPr lang="en-US" sz="2200" dirty="0"/>
              <a:t>of organization </a:t>
            </a:r>
            <a:endParaRPr lang="en-US" sz="2200" dirty="0" smtClean="0"/>
          </a:p>
          <a:p>
            <a:pPr lvl="2"/>
            <a:r>
              <a:rPr lang="en-US" sz="2200" dirty="0" smtClean="0"/>
              <a:t>the </a:t>
            </a:r>
            <a:r>
              <a:rPr lang="en-US" sz="2200" dirty="0"/>
              <a:t>level of sophistication of both the authorities and the subjects.</a:t>
            </a:r>
          </a:p>
          <a:p>
            <a:pPr lvl="2"/>
            <a:r>
              <a:rPr lang="en-US" sz="2200" dirty="0" smtClean="0"/>
              <a:t>conflict </a:t>
            </a:r>
            <a:r>
              <a:rPr lang="en-US" sz="2200" dirty="0"/>
              <a:t>is more likely when both authorities and subjects are organized. </a:t>
            </a:r>
          </a:p>
          <a:p>
            <a:pPr lvl="2"/>
            <a:r>
              <a:rPr lang="en-US" sz="2200" dirty="0" smtClean="0"/>
              <a:t>power </a:t>
            </a:r>
            <a:r>
              <a:rPr lang="en-US" sz="2200" dirty="0"/>
              <a:t>differential between enforcers and violators.</a:t>
            </a:r>
          </a:p>
          <a:p>
            <a:pPr lvl="2"/>
            <a:r>
              <a:rPr lang="en-US" sz="2200" dirty="0" smtClean="0"/>
              <a:t>the </a:t>
            </a:r>
            <a:r>
              <a:rPr lang="en-US" sz="2200" dirty="0"/>
              <a:t>enforcers </a:t>
            </a:r>
            <a:r>
              <a:rPr lang="en-US" sz="2200" dirty="0" smtClean="0"/>
              <a:t>have </a:t>
            </a:r>
            <a:r>
              <a:rPr lang="en-US" sz="2200" dirty="0"/>
              <a:t>a great deal of power compared to the resisters.</a:t>
            </a:r>
          </a:p>
          <a:p>
            <a:pPr lvl="2"/>
            <a:r>
              <a:rPr lang="en-US" sz="2200" dirty="0"/>
              <a:t>r</a:t>
            </a:r>
            <a:r>
              <a:rPr lang="en-US" sz="2200" dirty="0" smtClean="0"/>
              <a:t>ealism </a:t>
            </a:r>
            <a:r>
              <a:rPr lang="en-US" sz="2200" dirty="0"/>
              <a:t>of moves is another essential social factor.</a:t>
            </a:r>
          </a:p>
          <a:p>
            <a:pPr lvl="2"/>
            <a:r>
              <a:rPr lang="en-US" sz="2200" dirty="0" smtClean="0"/>
              <a:t>the </a:t>
            </a:r>
            <a:r>
              <a:rPr lang="en-US" sz="2200" dirty="0"/>
              <a:t>enforcers or resisters engage in inappropriate or unsuitable </a:t>
            </a:r>
            <a:r>
              <a:rPr lang="en-US" sz="2200" dirty="0" smtClean="0"/>
              <a:t>behavior</a:t>
            </a:r>
            <a:endParaRPr lang="en-US" sz="2200" dirty="0"/>
          </a:p>
        </p:txBody>
      </p:sp>
    </p:spTree>
    <p:extLst>
      <p:ext uri="{BB962C8B-B14F-4D97-AF65-F5344CB8AC3E}">
        <p14:creationId xmlns:p14="http://schemas.microsoft.com/office/powerpoint/2010/main" val="2975658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19163" y="201612"/>
            <a:ext cx="7886700" cy="1325563"/>
          </a:xfrm>
        </p:spPr>
        <p:txBody>
          <a:bodyPr>
            <a:normAutofit/>
          </a:bodyPr>
          <a:lstStyle/>
          <a:p>
            <a:pPr eaLnBrk="1" hangingPunct="1"/>
            <a:r>
              <a:rPr lang="en-US" sz="3600" dirty="0" smtClean="0">
                <a:solidFill>
                  <a:srgbClr val="CF5716"/>
                </a:solidFill>
              </a:rPr>
              <a:t>Conflict perspectives</a:t>
            </a:r>
          </a:p>
        </p:txBody>
      </p:sp>
      <p:sp>
        <p:nvSpPr>
          <p:cNvPr id="15363" name="Content Placeholder 2"/>
          <p:cNvSpPr>
            <a:spLocks noGrp="1"/>
          </p:cNvSpPr>
          <p:nvPr>
            <p:ph idx="1"/>
          </p:nvPr>
        </p:nvSpPr>
        <p:spPr>
          <a:xfrm>
            <a:off x="919163" y="1676400"/>
            <a:ext cx="7615237" cy="4813300"/>
          </a:xfrm>
        </p:spPr>
        <p:txBody>
          <a:bodyPr>
            <a:normAutofit/>
          </a:bodyPr>
          <a:lstStyle/>
          <a:p>
            <a:r>
              <a:rPr lang="en-US" sz="2200" dirty="0" smtClean="0"/>
              <a:t>Richard </a:t>
            </a:r>
            <a:r>
              <a:rPr lang="en-US" sz="2200" dirty="0" err="1" smtClean="0"/>
              <a:t>Quinney</a:t>
            </a:r>
            <a:endParaRPr lang="en-US" sz="2200" dirty="0" smtClean="0"/>
          </a:p>
          <a:p>
            <a:pPr lvl="1"/>
            <a:r>
              <a:rPr lang="en-US" sz="2200" dirty="0" smtClean="0"/>
              <a:t>Six </a:t>
            </a:r>
            <a:r>
              <a:rPr lang="en-US" sz="2200" dirty="0"/>
              <a:t>propositions that describe the social reality of crime:</a:t>
            </a:r>
          </a:p>
          <a:p>
            <a:pPr lvl="2"/>
            <a:r>
              <a:rPr lang="en-US" sz="2200" dirty="0" smtClean="0"/>
              <a:t>Proposition </a:t>
            </a:r>
            <a:r>
              <a:rPr lang="en-US" sz="2200" dirty="0"/>
              <a:t>1 (Definition of Crime</a:t>
            </a:r>
            <a:r>
              <a:rPr lang="en-US" sz="2200" dirty="0" smtClean="0"/>
              <a:t>)</a:t>
            </a:r>
            <a:endParaRPr lang="en-US" sz="2200" dirty="0"/>
          </a:p>
          <a:p>
            <a:pPr lvl="2"/>
            <a:r>
              <a:rPr lang="en-US" sz="2200" dirty="0" smtClean="0"/>
              <a:t>Proposition </a:t>
            </a:r>
            <a:r>
              <a:rPr lang="en-US" sz="2200" dirty="0"/>
              <a:t>2 (Formulation of Criminal </a:t>
            </a:r>
            <a:r>
              <a:rPr lang="en-US" sz="2200" dirty="0" smtClean="0"/>
              <a:t>Definitions)</a:t>
            </a:r>
            <a:endParaRPr lang="en-US" sz="2200" dirty="0"/>
          </a:p>
          <a:p>
            <a:pPr lvl="2"/>
            <a:r>
              <a:rPr lang="en-US" sz="2200" dirty="0" smtClean="0"/>
              <a:t>Proposition </a:t>
            </a:r>
            <a:r>
              <a:rPr lang="en-US" sz="2200" dirty="0"/>
              <a:t>3 (Application of Criminal Definitions</a:t>
            </a:r>
            <a:r>
              <a:rPr lang="en-US" sz="2200" dirty="0" smtClean="0"/>
              <a:t>) </a:t>
            </a:r>
          </a:p>
          <a:p>
            <a:pPr lvl="2"/>
            <a:r>
              <a:rPr lang="en-US" sz="2200" dirty="0" smtClean="0"/>
              <a:t>Proposition </a:t>
            </a:r>
            <a:r>
              <a:rPr lang="en-US" sz="2200" dirty="0"/>
              <a:t>4 (Development of Behavior Patterns in Relation to Criminal Definitions</a:t>
            </a:r>
            <a:r>
              <a:rPr lang="en-US" sz="2200" dirty="0" smtClean="0"/>
              <a:t>) </a:t>
            </a:r>
          </a:p>
          <a:p>
            <a:pPr lvl="2"/>
            <a:r>
              <a:rPr lang="en-US" sz="2200" dirty="0" smtClean="0"/>
              <a:t>Proposition </a:t>
            </a:r>
            <a:r>
              <a:rPr lang="en-US" sz="2200" dirty="0"/>
              <a:t>5 (Construction of Criminal </a:t>
            </a:r>
            <a:r>
              <a:rPr lang="en-US" sz="2200" dirty="0" smtClean="0"/>
              <a:t>Conception)</a:t>
            </a:r>
          </a:p>
          <a:p>
            <a:pPr lvl="2"/>
            <a:r>
              <a:rPr lang="en-US" sz="2200" dirty="0" smtClean="0"/>
              <a:t>Proposition </a:t>
            </a:r>
            <a:r>
              <a:rPr lang="en-US" sz="2200" dirty="0"/>
              <a:t>6 (The Social Reality of Crime</a:t>
            </a:r>
            <a:r>
              <a:rPr lang="en-US" sz="2200" dirty="0" smtClean="0"/>
              <a:t>)</a:t>
            </a:r>
            <a:endParaRPr lang="en-US" sz="2200" dirty="0"/>
          </a:p>
        </p:txBody>
      </p:sp>
    </p:spTree>
    <p:extLst>
      <p:ext uri="{BB962C8B-B14F-4D97-AF65-F5344CB8AC3E}">
        <p14:creationId xmlns:p14="http://schemas.microsoft.com/office/powerpoint/2010/main" val="42925730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14400" y="320674"/>
            <a:ext cx="7886700" cy="1325563"/>
          </a:xfrm>
        </p:spPr>
        <p:txBody>
          <a:bodyPr>
            <a:normAutofit/>
          </a:bodyPr>
          <a:lstStyle/>
          <a:p>
            <a:r>
              <a:rPr lang="en-US" sz="3600" dirty="0">
                <a:solidFill>
                  <a:srgbClr val="CF5716"/>
                </a:solidFill>
              </a:rPr>
              <a:t>Conflict </a:t>
            </a:r>
            <a:r>
              <a:rPr lang="en-US" sz="3600" dirty="0" smtClean="0">
                <a:solidFill>
                  <a:srgbClr val="CF5716"/>
                </a:solidFill>
              </a:rPr>
              <a:t>perspectives</a:t>
            </a:r>
          </a:p>
        </p:txBody>
      </p:sp>
      <p:sp>
        <p:nvSpPr>
          <p:cNvPr id="16387" name="Content Placeholder 2"/>
          <p:cNvSpPr>
            <a:spLocks noGrp="1"/>
          </p:cNvSpPr>
          <p:nvPr>
            <p:ph idx="1"/>
          </p:nvPr>
        </p:nvSpPr>
        <p:spPr>
          <a:xfrm>
            <a:off x="914400" y="1874701"/>
            <a:ext cx="7886700" cy="4351338"/>
          </a:xfrm>
        </p:spPr>
        <p:txBody>
          <a:bodyPr>
            <a:normAutofit/>
          </a:bodyPr>
          <a:lstStyle/>
          <a:p>
            <a:pPr eaLnBrk="1" hangingPunct="1"/>
            <a:r>
              <a:rPr lang="en-US" sz="2200" dirty="0" smtClean="0"/>
              <a:t>The radical </a:t>
            </a:r>
            <a:r>
              <a:rPr lang="en-US" sz="2200" dirty="0"/>
              <a:t>c</a:t>
            </a:r>
            <a:r>
              <a:rPr lang="en-US" sz="2200" dirty="0" smtClean="0"/>
              <a:t>onflict </a:t>
            </a:r>
            <a:r>
              <a:rPr lang="en-US" sz="2200" dirty="0"/>
              <a:t>p</a:t>
            </a:r>
            <a:r>
              <a:rPr lang="en-US" sz="2200" dirty="0" smtClean="0"/>
              <a:t>erspectives</a:t>
            </a:r>
          </a:p>
          <a:p>
            <a:pPr lvl="1"/>
            <a:r>
              <a:rPr lang="en-US" sz="2200" dirty="0"/>
              <a:t>This theoretical framework views contemporary society </a:t>
            </a:r>
            <a:r>
              <a:rPr lang="en-US" sz="2200" dirty="0" smtClean="0"/>
              <a:t>as being </a:t>
            </a:r>
            <a:r>
              <a:rPr lang="en-US" sz="2200" dirty="0"/>
              <a:t>dominated by a unified, capitalist ruling class</a:t>
            </a:r>
            <a:r>
              <a:rPr lang="en-US" sz="2200" dirty="0" smtClean="0"/>
              <a:t>.</a:t>
            </a:r>
          </a:p>
          <a:p>
            <a:r>
              <a:rPr lang="en-US" sz="2200" dirty="0" smtClean="0"/>
              <a:t>Marxist criminology</a:t>
            </a:r>
          </a:p>
          <a:p>
            <a:pPr lvl="1"/>
            <a:r>
              <a:rPr lang="en-US" sz="2200" dirty="0"/>
              <a:t>Argued that societies are characterized by class struggles</a:t>
            </a:r>
            <a:r>
              <a:rPr lang="en-US" sz="2200" dirty="0" smtClean="0"/>
              <a:t>.</a:t>
            </a:r>
          </a:p>
          <a:p>
            <a:r>
              <a:rPr lang="en-US" sz="2200" dirty="0" smtClean="0"/>
              <a:t>William Chambliss and Robert Seidman</a:t>
            </a:r>
          </a:p>
          <a:p>
            <a:r>
              <a:rPr lang="en-US" sz="2200" dirty="0" smtClean="0"/>
              <a:t>Colvin and </a:t>
            </a:r>
            <a:r>
              <a:rPr lang="en-US" sz="2200" dirty="0" err="1" smtClean="0"/>
              <a:t>Pauly’s</a:t>
            </a:r>
            <a:r>
              <a:rPr lang="en-US" sz="2200" dirty="0" smtClean="0"/>
              <a:t> integrated </a:t>
            </a:r>
            <a:r>
              <a:rPr lang="en-US" sz="2200" dirty="0"/>
              <a:t>s</a:t>
            </a:r>
            <a:r>
              <a:rPr lang="en-US" sz="2200" dirty="0" smtClean="0"/>
              <a:t>tructural-Marxist theory</a:t>
            </a:r>
            <a:endParaRPr lang="en-US" sz="2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491694"/>
            <a:ext cx="6858000" cy="956106"/>
          </a:xfrm>
        </p:spPr>
        <p:txBody>
          <a:bodyPr>
            <a:noAutofit/>
          </a:bodyPr>
          <a:lstStyle/>
          <a:p>
            <a:pPr eaLnBrk="1" hangingPunct="1"/>
            <a:r>
              <a:rPr lang="en-US" sz="3600" dirty="0" smtClean="0">
                <a:solidFill>
                  <a:srgbClr val="CF5716"/>
                </a:solidFill>
              </a:rPr>
              <a:t>Additional explanations of crime </a:t>
            </a:r>
            <a:br>
              <a:rPr lang="en-US" sz="3600" dirty="0" smtClean="0">
                <a:solidFill>
                  <a:srgbClr val="CF5716"/>
                </a:solidFill>
              </a:rPr>
            </a:br>
            <a:r>
              <a:rPr lang="en-US" sz="3600" dirty="0" smtClean="0">
                <a:solidFill>
                  <a:srgbClr val="CF5716"/>
                </a:solidFill>
              </a:rPr>
              <a:t>using a Marxist </a:t>
            </a:r>
            <a:r>
              <a:rPr lang="en-US" sz="3600" dirty="0">
                <a:solidFill>
                  <a:srgbClr val="CF5716"/>
                </a:solidFill>
              </a:rPr>
              <a:t>f</a:t>
            </a:r>
            <a:r>
              <a:rPr lang="en-US" sz="3600" dirty="0" smtClean="0">
                <a:solidFill>
                  <a:srgbClr val="CF5716"/>
                </a:solidFill>
              </a:rPr>
              <a:t>ramework</a:t>
            </a:r>
          </a:p>
        </p:txBody>
      </p:sp>
      <p:sp>
        <p:nvSpPr>
          <p:cNvPr id="17411" name="Content Placeholder 2"/>
          <p:cNvSpPr>
            <a:spLocks noGrp="1"/>
          </p:cNvSpPr>
          <p:nvPr>
            <p:ph idx="1"/>
          </p:nvPr>
        </p:nvSpPr>
        <p:spPr>
          <a:xfrm>
            <a:off x="883920" y="2209800"/>
            <a:ext cx="7886700" cy="4351338"/>
          </a:xfrm>
        </p:spPr>
        <p:txBody>
          <a:bodyPr>
            <a:normAutofit/>
          </a:bodyPr>
          <a:lstStyle/>
          <a:p>
            <a:pPr marL="273050" lvl="2" indent="-273050">
              <a:buSzPct val="85000"/>
              <a:buFont typeface="Wingdings 2" pitchFamily="18" charset="2"/>
              <a:buChar char=""/>
            </a:pPr>
            <a:r>
              <a:rPr lang="en-US" sz="2200" dirty="0"/>
              <a:t>In their book </a:t>
            </a:r>
            <a:r>
              <a:rPr lang="en-US" sz="2200" i="1" dirty="0"/>
              <a:t>Adolescent Subcultures and Delinquency</a:t>
            </a:r>
            <a:r>
              <a:rPr lang="en-US" sz="2200" dirty="0"/>
              <a:t>, Herman Schwendinger and Julia Siegel Schwendinger incorporated a Marxist framework to explain adolescent subcultures and delinquency.</a:t>
            </a:r>
          </a:p>
          <a:p>
            <a:pPr marL="273050" lvl="2" indent="-273050">
              <a:buSzPct val="85000"/>
              <a:buFont typeface="Wingdings 2" pitchFamily="18" charset="2"/>
              <a:buChar char=""/>
            </a:pPr>
            <a:r>
              <a:rPr lang="en-US" sz="2200" dirty="0"/>
              <a:t>Steven Spitzer applied a Marxian perspective to understanding deviance</a:t>
            </a:r>
            <a:r>
              <a:rPr lang="en-US" sz="2200" dirty="0" smtClean="0"/>
              <a:t>.</a:t>
            </a:r>
            <a:endParaRPr lang="en-US" sz="2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320674"/>
            <a:ext cx="7886700" cy="1325563"/>
          </a:xfrm>
        </p:spPr>
        <p:txBody>
          <a:bodyPr/>
          <a:lstStyle/>
          <a:p>
            <a:pPr eaLnBrk="1" hangingPunct="1"/>
            <a:r>
              <a:rPr lang="en-US" dirty="0" smtClean="0">
                <a:solidFill>
                  <a:srgbClr val="CF5716"/>
                </a:solidFill>
              </a:rPr>
              <a:t>Research on conflict theories</a:t>
            </a:r>
          </a:p>
        </p:txBody>
      </p:sp>
      <p:sp>
        <p:nvSpPr>
          <p:cNvPr id="18435" name="Content Placeholder 2"/>
          <p:cNvSpPr>
            <a:spLocks noGrp="1"/>
          </p:cNvSpPr>
          <p:nvPr>
            <p:ph idx="1"/>
          </p:nvPr>
        </p:nvSpPr>
        <p:spPr>
          <a:xfrm>
            <a:off x="914400" y="1836511"/>
            <a:ext cx="7886700" cy="4351338"/>
          </a:xfrm>
        </p:spPr>
        <p:txBody>
          <a:bodyPr/>
          <a:lstStyle/>
          <a:p>
            <a:pPr marL="273050" lvl="2" indent="-273050">
              <a:buSzPct val="85000"/>
              <a:buFont typeface="Wingdings 2" pitchFamily="18" charset="2"/>
              <a:buChar char=""/>
            </a:pPr>
            <a:r>
              <a:rPr lang="en-US" sz="2700" dirty="0"/>
              <a:t>Research using a conflict perspective can be categorized into one of two broad approaches</a:t>
            </a:r>
            <a:r>
              <a:rPr lang="en-US" sz="2700" dirty="0" smtClean="0"/>
              <a:t>:</a:t>
            </a:r>
          </a:p>
          <a:p>
            <a:pPr marL="547688" lvl="3" indent="-273050">
              <a:buSzPct val="85000"/>
              <a:buFont typeface="Wingdings 2" pitchFamily="18" charset="2"/>
              <a:buChar char=""/>
            </a:pPr>
            <a:r>
              <a:rPr lang="en-US" sz="2200" dirty="0"/>
              <a:t>Studies examining laws that are formulated in the interests of those in </a:t>
            </a:r>
            <a:r>
              <a:rPr lang="en-US" sz="2200" dirty="0" smtClean="0"/>
              <a:t>power</a:t>
            </a:r>
          </a:p>
          <a:p>
            <a:pPr marL="547688" lvl="3" indent="-273050">
              <a:buSzPct val="85000"/>
              <a:buFont typeface="Wingdings 2" pitchFamily="18" charset="2"/>
              <a:buChar char=""/>
            </a:pPr>
            <a:r>
              <a:rPr lang="en-US" sz="2200" dirty="0"/>
              <a:t>Studies examining the differential processing of certain individuals in the criminal justice </a:t>
            </a:r>
            <a:r>
              <a:rPr lang="en-US" sz="2200" dirty="0" smtClean="0"/>
              <a:t>system</a:t>
            </a:r>
            <a:endParaRPr lang="en-US" sz="2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914400" y="410368"/>
            <a:ext cx="7886700" cy="1325563"/>
          </a:xfrm>
        </p:spPr>
        <p:txBody>
          <a:bodyPr>
            <a:normAutofit/>
          </a:bodyPr>
          <a:lstStyle/>
          <a:p>
            <a:pPr eaLnBrk="1" hangingPunct="1"/>
            <a:r>
              <a:rPr lang="en-US" sz="3600" dirty="0" smtClean="0">
                <a:solidFill>
                  <a:srgbClr val="CF5716"/>
                </a:solidFill>
              </a:rPr>
              <a:t>Critiques of </a:t>
            </a:r>
            <a:r>
              <a:rPr lang="en-US" sz="3600" dirty="0">
                <a:solidFill>
                  <a:srgbClr val="CF5716"/>
                </a:solidFill>
              </a:rPr>
              <a:t>c</a:t>
            </a:r>
            <a:r>
              <a:rPr lang="en-US" sz="3600" dirty="0" smtClean="0">
                <a:solidFill>
                  <a:srgbClr val="CF5716"/>
                </a:solidFill>
              </a:rPr>
              <a:t>onflict perspectives</a:t>
            </a:r>
          </a:p>
        </p:txBody>
      </p:sp>
      <p:sp>
        <p:nvSpPr>
          <p:cNvPr id="19459" name="Content Placeholder 2"/>
          <p:cNvSpPr>
            <a:spLocks noGrp="1"/>
          </p:cNvSpPr>
          <p:nvPr>
            <p:ph idx="1"/>
          </p:nvPr>
        </p:nvSpPr>
        <p:spPr>
          <a:xfrm>
            <a:off x="914400" y="1870472"/>
            <a:ext cx="7886700" cy="4351338"/>
          </a:xfrm>
        </p:spPr>
        <p:txBody>
          <a:bodyPr>
            <a:normAutofit/>
          </a:bodyPr>
          <a:lstStyle/>
          <a:p>
            <a:pPr marL="273050" lvl="3" indent="-273050">
              <a:buSzPct val="85000"/>
              <a:buFont typeface="Wingdings 2" pitchFamily="18" charset="2"/>
              <a:buChar char=""/>
            </a:pPr>
            <a:r>
              <a:rPr lang="en-US" sz="2200" dirty="0" smtClean="0">
                <a:solidFill>
                  <a:schemeClr val="tx1"/>
                </a:solidFill>
              </a:rPr>
              <a:t>While </a:t>
            </a:r>
            <a:r>
              <a:rPr lang="en-US" sz="2200" dirty="0">
                <a:solidFill>
                  <a:schemeClr val="tx1"/>
                </a:solidFill>
              </a:rPr>
              <a:t>there have been advancements in research methodologies, especially with the use of more sophisticated techniques using multivariate analyses, there is still a fundamental problem when testing conflict theory; specifically, a similar finding may be interpreted in more than one way</a:t>
            </a:r>
            <a:r>
              <a:rPr lang="en-US" sz="2200" dirty="0" smtClean="0">
                <a:solidFill>
                  <a:schemeClr val="tx1"/>
                </a:solidFill>
              </a:rPr>
              <a:t>.</a:t>
            </a:r>
          </a:p>
          <a:p>
            <a:pPr marL="273050" lvl="3" indent="-273050">
              <a:buSzPct val="85000"/>
              <a:buFont typeface="Wingdings 2" pitchFamily="18" charset="2"/>
              <a:buChar char=""/>
            </a:pPr>
            <a:r>
              <a:rPr lang="en-US" sz="2200" dirty="0">
                <a:solidFill>
                  <a:schemeClr val="tx1"/>
                </a:solidFill>
              </a:rPr>
              <a:t>S</a:t>
            </a:r>
            <a:r>
              <a:rPr lang="en-US" sz="2200" dirty="0" smtClean="0">
                <a:solidFill>
                  <a:schemeClr val="tx1"/>
                </a:solidFill>
              </a:rPr>
              <a:t>ome </a:t>
            </a:r>
            <a:r>
              <a:rPr lang="en-US" sz="2200" dirty="0">
                <a:solidFill>
                  <a:schemeClr val="tx1"/>
                </a:solidFill>
              </a:rPr>
              <a:t>research studies testing conflict theory are unable to distinguish between alternative explanations.</a:t>
            </a:r>
          </a:p>
          <a:p>
            <a:pPr marL="273050" lvl="3" indent="-273050">
              <a:buSzPct val="85000"/>
              <a:buFont typeface="Wingdings 2" pitchFamily="18" charset="2"/>
              <a:buChar char=""/>
            </a:pPr>
            <a:r>
              <a:rPr lang="en-US" sz="2200" dirty="0" smtClean="0">
                <a:solidFill>
                  <a:schemeClr val="tx1"/>
                </a:solidFill>
              </a:rPr>
              <a:t>Few </a:t>
            </a:r>
            <a:r>
              <a:rPr lang="en-US" sz="2200" dirty="0">
                <a:solidFill>
                  <a:schemeClr val="tx1"/>
                </a:solidFill>
              </a:rPr>
              <a:t>attempts have been made to develop and test well-constructed conflict theories.</a:t>
            </a:r>
          </a:p>
          <a:p>
            <a:pPr marL="0" indent="0">
              <a:buNone/>
            </a:pPr>
            <a:endParaRPr lang="en-US" sz="2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838200" y="228600"/>
            <a:ext cx="7886700" cy="905632"/>
          </a:xfrm>
        </p:spPr>
        <p:txBody>
          <a:bodyPr/>
          <a:lstStyle/>
          <a:p>
            <a:pPr eaLnBrk="1" hangingPunct="1"/>
            <a:r>
              <a:rPr lang="en-US" dirty="0" smtClean="0">
                <a:solidFill>
                  <a:srgbClr val="CF5716"/>
                </a:solidFill>
              </a:rPr>
              <a:t>Additional critical theories</a:t>
            </a:r>
          </a:p>
        </p:txBody>
      </p:sp>
      <p:sp>
        <p:nvSpPr>
          <p:cNvPr id="20483" name="Content Placeholder 2"/>
          <p:cNvSpPr>
            <a:spLocks noGrp="1"/>
          </p:cNvSpPr>
          <p:nvPr>
            <p:ph idx="1"/>
          </p:nvPr>
        </p:nvSpPr>
        <p:spPr>
          <a:xfrm>
            <a:off x="990600" y="1524000"/>
            <a:ext cx="7886700" cy="585787"/>
          </a:xfrm>
        </p:spPr>
        <p:txBody>
          <a:bodyPr>
            <a:normAutofit/>
          </a:bodyPr>
          <a:lstStyle/>
          <a:p>
            <a:pPr eaLnBrk="1" hangingPunct="1"/>
            <a:r>
              <a:rPr lang="en-US" sz="2200" dirty="0" smtClean="0"/>
              <a:t>Peacemaking criminology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4" y="1876082"/>
            <a:ext cx="5876925" cy="4761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914400" y="533400"/>
            <a:ext cx="7886700" cy="792163"/>
          </a:xfrm>
        </p:spPr>
        <p:txBody>
          <a:bodyPr>
            <a:normAutofit/>
          </a:bodyPr>
          <a:lstStyle/>
          <a:p>
            <a:pPr eaLnBrk="1" hangingPunct="1"/>
            <a:r>
              <a:rPr lang="en-US" sz="3600" dirty="0" smtClean="0">
                <a:solidFill>
                  <a:srgbClr val="CF5716"/>
                </a:solidFill>
              </a:rPr>
              <a:t>Labeling theory</a:t>
            </a:r>
          </a:p>
        </p:txBody>
      </p:sp>
      <p:sp>
        <p:nvSpPr>
          <p:cNvPr id="7171" name="Content Placeholder 2"/>
          <p:cNvSpPr>
            <a:spLocks noGrp="1"/>
          </p:cNvSpPr>
          <p:nvPr>
            <p:ph idx="1"/>
          </p:nvPr>
        </p:nvSpPr>
        <p:spPr>
          <a:xfrm>
            <a:off x="914400" y="1676400"/>
            <a:ext cx="7886700" cy="4351338"/>
          </a:xfrm>
        </p:spPr>
        <p:txBody>
          <a:bodyPr>
            <a:normAutofit/>
          </a:bodyPr>
          <a:lstStyle/>
          <a:p>
            <a:pPr eaLnBrk="1" hangingPunct="1"/>
            <a:r>
              <a:rPr lang="en-US" sz="2200" dirty="0" smtClean="0"/>
              <a:t>Focuses on such questions as</a:t>
            </a:r>
          </a:p>
          <a:p>
            <a:pPr lvl="1"/>
            <a:r>
              <a:rPr lang="en-US" sz="2200" dirty="0" smtClean="0"/>
              <a:t>Who applies the deviant label to whom?</a:t>
            </a:r>
          </a:p>
          <a:p>
            <a:pPr lvl="1"/>
            <a:r>
              <a:rPr lang="en-US" sz="2200" dirty="0" smtClean="0"/>
              <a:t>Who establishes and enforces the rules?</a:t>
            </a:r>
          </a:p>
          <a:p>
            <a:r>
              <a:rPr lang="en-US" sz="2200" dirty="0" smtClean="0"/>
              <a:t>Foundation of labeling </a:t>
            </a:r>
            <a:r>
              <a:rPr lang="en-US" sz="2200" dirty="0"/>
              <a:t>t</a:t>
            </a:r>
            <a:r>
              <a:rPr lang="en-US" sz="2200" dirty="0" smtClean="0"/>
              <a:t>heory</a:t>
            </a:r>
          </a:p>
          <a:p>
            <a:pPr lvl="1"/>
            <a:r>
              <a:rPr lang="en-US" sz="2200" dirty="0" smtClean="0"/>
              <a:t>Influenced by symbolic interactionism</a:t>
            </a:r>
          </a:p>
          <a:p>
            <a:pPr lvl="1"/>
            <a:r>
              <a:rPr lang="en-US" sz="2200" dirty="0" smtClean="0"/>
              <a:t>Charles Horton Cooley</a:t>
            </a:r>
          </a:p>
          <a:p>
            <a:pPr lvl="1"/>
            <a:r>
              <a:rPr lang="en-US" sz="2200" dirty="0" smtClean="0"/>
              <a:t>William I. Thomas</a:t>
            </a:r>
          </a:p>
          <a:p>
            <a:pPr lvl="1"/>
            <a:r>
              <a:rPr lang="en-US" sz="2200" dirty="0" smtClean="0"/>
              <a:t>George Herbert Mead</a:t>
            </a:r>
          </a:p>
          <a:p>
            <a:pPr lvl="1"/>
            <a:r>
              <a:rPr lang="en-US" sz="2200" dirty="0" smtClean="0"/>
              <a:t>Erving Goffman</a:t>
            </a:r>
            <a:endParaRPr lang="en-US" sz="2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838200" y="320675"/>
            <a:ext cx="7886700" cy="974726"/>
          </a:xfrm>
        </p:spPr>
        <p:txBody>
          <a:bodyPr/>
          <a:lstStyle/>
          <a:p>
            <a:pPr eaLnBrk="1" hangingPunct="1"/>
            <a:r>
              <a:rPr lang="en-US" dirty="0" smtClean="0">
                <a:solidFill>
                  <a:srgbClr val="CF5716"/>
                </a:solidFill>
              </a:rPr>
              <a:t>Additional critical theories</a:t>
            </a:r>
          </a:p>
        </p:txBody>
      </p:sp>
      <p:sp>
        <p:nvSpPr>
          <p:cNvPr id="20483" name="Content Placeholder 2"/>
          <p:cNvSpPr>
            <a:spLocks noGrp="1"/>
          </p:cNvSpPr>
          <p:nvPr>
            <p:ph idx="1"/>
          </p:nvPr>
        </p:nvSpPr>
        <p:spPr>
          <a:xfrm>
            <a:off x="914400" y="1314995"/>
            <a:ext cx="7886700" cy="609600"/>
          </a:xfrm>
        </p:spPr>
        <p:txBody>
          <a:bodyPr>
            <a:normAutofit/>
          </a:bodyPr>
          <a:lstStyle/>
          <a:p>
            <a:r>
              <a:rPr lang="en-US" sz="2200" dirty="0" smtClean="0"/>
              <a:t>Restorative justice perspective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76400"/>
            <a:ext cx="5238750" cy="5070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08511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14400" y="320675"/>
            <a:ext cx="7886700" cy="746126"/>
          </a:xfrm>
        </p:spPr>
        <p:txBody>
          <a:bodyPr>
            <a:normAutofit/>
          </a:bodyPr>
          <a:lstStyle/>
          <a:p>
            <a:pPr eaLnBrk="1" hangingPunct="1"/>
            <a:r>
              <a:rPr lang="en-US" sz="3600" dirty="0" smtClean="0">
                <a:solidFill>
                  <a:srgbClr val="CF5716"/>
                </a:solidFill>
              </a:rPr>
              <a:t>Additional critical theories</a:t>
            </a:r>
          </a:p>
        </p:txBody>
      </p:sp>
      <p:sp>
        <p:nvSpPr>
          <p:cNvPr id="20483" name="Content Placeholder 2"/>
          <p:cNvSpPr>
            <a:spLocks noGrp="1"/>
          </p:cNvSpPr>
          <p:nvPr>
            <p:ph idx="1"/>
          </p:nvPr>
        </p:nvSpPr>
        <p:spPr>
          <a:xfrm>
            <a:off x="914400" y="1752600"/>
            <a:ext cx="7886700" cy="4351338"/>
          </a:xfrm>
        </p:spPr>
        <p:txBody>
          <a:bodyPr>
            <a:normAutofit/>
          </a:bodyPr>
          <a:lstStyle/>
          <a:p>
            <a:r>
              <a:rPr lang="en-US" sz="2200" dirty="0" smtClean="0"/>
              <a:t>Left realism </a:t>
            </a:r>
          </a:p>
          <a:p>
            <a:pPr lvl="1"/>
            <a:r>
              <a:rPr lang="en-US" sz="2200" dirty="0" smtClean="0"/>
              <a:t>Realism </a:t>
            </a:r>
            <a:r>
              <a:rPr lang="en-US" sz="2200" dirty="0"/>
              <a:t>contends that previous criminological theories have been incomplete in that they only emphasize one part of the square of crime: the state (as in labeling theory, neo-classicism), the public (as in control theory), the offender (as in positivism) or the victim (as in victimology).</a:t>
            </a:r>
          </a:p>
          <a:p>
            <a:pPr lvl="1"/>
            <a:endParaRPr lang="en-US" sz="2200" dirty="0" smtClean="0"/>
          </a:p>
        </p:txBody>
      </p:sp>
    </p:spTree>
    <p:extLst>
      <p:ext uri="{BB962C8B-B14F-4D97-AF65-F5344CB8AC3E}">
        <p14:creationId xmlns:p14="http://schemas.microsoft.com/office/powerpoint/2010/main" val="21332724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914400" y="463529"/>
            <a:ext cx="7886700" cy="854074"/>
          </a:xfrm>
        </p:spPr>
        <p:txBody>
          <a:bodyPr>
            <a:normAutofit/>
          </a:bodyPr>
          <a:lstStyle/>
          <a:p>
            <a:pPr eaLnBrk="1" hangingPunct="1"/>
            <a:r>
              <a:rPr lang="en-US" sz="3600" dirty="0" smtClean="0">
                <a:solidFill>
                  <a:srgbClr val="CF5716"/>
                </a:solidFill>
              </a:rPr>
              <a:t>Policies</a:t>
            </a:r>
          </a:p>
        </p:txBody>
      </p:sp>
      <p:sp>
        <p:nvSpPr>
          <p:cNvPr id="21507" name="Content Placeholder 2"/>
          <p:cNvSpPr>
            <a:spLocks noGrp="1"/>
          </p:cNvSpPr>
          <p:nvPr>
            <p:ph idx="1"/>
          </p:nvPr>
        </p:nvSpPr>
        <p:spPr>
          <a:xfrm>
            <a:off x="914400" y="1828800"/>
            <a:ext cx="7886700" cy="4351338"/>
          </a:xfrm>
        </p:spPr>
        <p:txBody>
          <a:bodyPr>
            <a:normAutofit/>
          </a:bodyPr>
          <a:lstStyle/>
          <a:p>
            <a:pPr marL="171450" lvl="1">
              <a:spcBef>
                <a:spcPts val="750"/>
              </a:spcBef>
              <a:buSzPct val="85000"/>
            </a:pPr>
            <a:r>
              <a:rPr lang="en-US" sz="2200" dirty="0"/>
              <a:t>A major policy implication of labeling research is that if deviance amplification occurs, the criminal justice agency, especially the juvenile justice system, should strive to divert certain individuals from formal processing to avoid the negative effects of such labeling</a:t>
            </a:r>
            <a:r>
              <a:rPr lang="en-US" sz="2200" dirty="0" smtClean="0"/>
              <a:t>.</a:t>
            </a:r>
            <a:endParaRPr lang="en-US" sz="2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838200" y="533400"/>
            <a:ext cx="7886700" cy="777874"/>
          </a:xfrm>
        </p:spPr>
        <p:txBody>
          <a:bodyPr>
            <a:normAutofit/>
          </a:bodyPr>
          <a:lstStyle/>
          <a:p>
            <a:pPr eaLnBrk="1" hangingPunct="1"/>
            <a:r>
              <a:rPr lang="en-US" sz="3600" dirty="0" smtClean="0">
                <a:solidFill>
                  <a:srgbClr val="CF5716"/>
                </a:solidFill>
              </a:rPr>
              <a:t>Policies</a:t>
            </a:r>
          </a:p>
        </p:txBody>
      </p:sp>
      <p:sp>
        <p:nvSpPr>
          <p:cNvPr id="22531" name="Content Placeholder 2"/>
          <p:cNvSpPr>
            <a:spLocks noGrp="1"/>
          </p:cNvSpPr>
          <p:nvPr>
            <p:ph idx="1"/>
          </p:nvPr>
        </p:nvSpPr>
        <p:spPr>
          <a:xfrm>
            <a:off x="868680" y="1828800"/>
            <a:ext cx="7886700" cy="4351338"/>
          </a:xfrm>
        </p:spPr>
        <p:txBody>
          <a:bodyPr>
            <a:normAutofit/>
          </a:bodyPr>
          <a:lstStyle/>
          <a:p>
            <a:pPr eaLnBrk="1" hangingPunct="1"/>
            <a:r>
              <a:rPr lang="en-US" sz="2200" dirty="0" smtClean="0"/>
              <a:t>The Anti-Drug Abuse Act of 1986 and the Omnibus Anti-Drug Abuse Act of 1988</a:t>
            </a:r>
          </a:p>
          <a:p>
            <a:pPr lvl="1"/>
            <a:r>
              <a:rPr lang="en-US" sz="2200" dirty="0"/>
              <a:t>These sentencing laws used a 100:1 quantity ratio between the amount of crack and powder cocaine needed to instigate mandatory sentences for trafficking as well as minimum penalties for simple possession of crack cocaine.</a:t>
            </a:r>
          </a:p>
          <a:p>
            <a:pPr marL="274638" lvl="1" indent="0">
              <a:buNone/>
            </a:pPr>
            <a:r>
              <a:rPr lang="en-US" sz="2200"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348977"/>
            <a:ext cx="7886700" cy="946423"/>
          </a:xfrm>
        </p:spPr>
        <p:txBody>
          <a:bodyPr>
            <a:normAutofit/>
          </a:bodyPr>
          <a:lstStyle/>
          <a:p>
            <a:r>
              <a:rPr lang="en-US" sz="3600" dirty="0">
                <a:solidFill>
                  <a:srgbClr val="CF5716"/>
                </a:solidFill>
              </a:rPr>
              <a:t>Frank Tannenbaum</a:t>
            </a:r>
          </a:p>
        </p:txBody>
      </p:sp>
      <p:sp>
        <p:nvSpPr>
          <p:cNvPr id="8195" name="Content Placeholder 2"/>
          <p:cNvSpPr>
            <a:spLocks noGrp="1"/>
          </p:cNvSpPr>
          <p:nvPr>
            <p:ph idx="1"/>
          </p:nvPr>
        </p:nvSpPr>
        <p:spPr>
          <a:xfrm>
            <a:off x="914400" y="1828800"/>
            <a:ext cx="7886700" cy="4351338"/>
          </a:xfrm>
        </p:spPr>
        <p:txBody>
          <a:bodyPr>
            <a:normAutofit/>
          </a:bodyPr>
          <a:lstStyle/>
          <a:p>
            <a:pPr eaLnBrk="1" hangingPunct="1"/>
            <a:r>
              <a:rPr lang="en-US" sz="2200" i="1" dirty="0" smtClean="0"/>
              <a:t>Crime and the Community </a:t>
            </a:r>
            <a:r>
              <a:rPr lang="en-US" sz="2200" dirty="0" smtClean="0"/>
              <a:t>(1938)</a:t>
            </a:r>
          </a:p>
          <a:p>
            <a:pPr lvl="1"/>
            <a:r>
              <a:rPr lang="en-US" sz="2200" dirty="0" smtClean="0"/>
              <a:t>Many scholars trace the origins of the labeling perspective to this publication.</a:t>
            </a:r>
          </a:p>
          <a:p>
            <a:pPr lvl="1"/>
            <a:r>
              <a:rPr lang="en-US" sz="2200" dirty="0" smtClean="0"/>
              <a:t>Focused on the process that occurs after an individual has been caught and designated as having violated the law.</a:t>
            </a:r>
          </a:p>
          <a:p>
            <a:pPr lvl="1"/>
            <a:r>
              <a:rPr lang="en-US" sz="2200" dirty="0" smtClean="0"/>
              <a:t>Dramatization of evil</a:t>
            </a:r>
          </a:p>
          <a:p>
            <a:pPr lvl="2"/>
            <a:r>
              <a:rPr lang="en-US" sz="2200" dirty="0" smtClean="0"/>
              <a:t>The community’s point of view, or the social reaction to illegal behavior.</a:t>
            </a:r>
          </a:p>
          <a:p>
            <a:pPr lvl="2"/>
            <a:r>
              <a:rPr lang="en-US" sz="2200" dirty="0" smtClean="0"/>
              <a:t>The first dramatization of evil has a greater influence on “making the criminal” than any other experience.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914400" y="228601"/>
            <a:ext cx="7886700" cy="990600"/>
          </a:xfrm>
        </p:spPr>
        <p:txBody>
          <a:bodyPr>
            <a:normAutofit/>
          </a:bodyPr>
          <a:lstStyle/>
          <a:p>
            <a:pPr eaLnBrk="1" hangingPunct="1"/>
            <a:r>
              <a:rPr lang="en-US" sz="3600" dirty="0" smtClean="0">
                <a:solidFill>
                  <a:srgbClr val="CF5716"/>
                </a:solidFill>
              </a:rPr>
              <a:t>Edwin M. Lemert</a:t>
            </a:r>
          </a:p>
        </p:txBody>
      </p:sp>
      <p:sp>
        <p:nvSpPr>
          <p:cNvPr id="9219" name="Content Placeholder 2"/>
          <p:cNvSpPr>
            <a:spLocks noGrp="1"/>
          </p:cNvSpPr>
          <p:nvPr>
            <p:ph idx="1"/>
          </p:nvPr>
        </p:nvSpPr>
        <p:spPr>
          <a:xfrm>
            <a:off x="914400" y="1371600"/>
            <a:ext cx="7886700" cy="5257800"/>
          </a:xfrm>
        </p:spPr>
        <p:txBody>
          <a:bodyPr>
            <a:noAutofit/>
          </a:bodyPr>
          <a:lstStyle/>
          <a:p>
            <a:pPr eaLnBrk="1" hangingPunct="1"/>
            <a:r>
              <a:rPr lang="en-US" sz="2200" i="1" dirty="0" smtClean="0"/>
              <a:t>Social Pathology</a:t>
            </a:r>
            <a:r>
              <a:rPr lang="en-US" sz="2200" dirty="0" smtClean="0"/>
              <a:t> (1951)</a:t>
            </a:r>
          </a:p>
          <a:p>
            <a:pPr lvl="1"/>
            <a:r>
              <a:rPr lang="en-US" sz="2200" dirty="0" smtClean="0"/>
              <a:t>Primary deviance</a:t>
            </a:r>
          </a:p>
          <a:p>
            <a:pPr lvl="2"/>
            <a:r>
              <a:rPr lang="en-US" sz="2200" dirty="0" smtClean="0"/>
              <a:t>Behavior that is situation or occasional.</a:t>
            </a:r>
          </a:p>
          <a:p>
            <a:pPr lvl="2"/>
            <a:r>
              <a:rPr lang="en-US" sz="2200" dirty="0" smtClean="0"/>
              <a:t>A person engaging in primary deviant behavior perceives the behavior as bad; this individual, however, does not perceive himself or herself as being a bad person.</a:t>
            </a:r>
          </a:p>
          <a:p>
            <a:pPr lvl="1"/>
            <a:r>
              <a:rPr lang="en-US" sz="2200" dirty="0" smtClean="0"/>
              <a:t>Secondary deviance</a:t>
            </a:r>
          </a:p>
          <a:p>
            <a:pPr lvl="2"/>
            <a:r>
              <a:rPr lang="en-US" sz="2200" dirty="0" smtClean="0"/>
              <a:t>Deviant behavior or social roles based on it, which becomes a means of defense, attack, or adaptation to the overt and covert problems created by the societal reaction to primary deviation.</a:t>
            </a:r>
          </a:p>
          <a:p>
            <a:pPr lvl="2"/>
            <a:r>
              <a:rPr lang="en-US" sz="2200" dirty="0" smtClean="0"/>
              <a:t>A key aspect to secondary deviance is not only society’s reaction to the individual’s behavior, but the individual’s response to that reaction.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01337" y="304801"/>
            <a:ext cx="7886700" cy="762000"/>
          </a:xfrm>
        </p:spPr>
        <p:txBody>
          <a:bodyPr>
            <a:normAutofit/>
          </a:bodyPr>
          <a:lstStyle/>
          <a:p>
            <a:r>
              <a:rPr lang="en-US" sz="3600" dirty="0">
                <a:solidFill>
                  <a:srgbClr val="CF5716"/>
                </a:solidFill>
              </a:rPr>
              <a:t>Howard S. Becker</a:t>
            </a:r>
          </a:p>
        </p:txBody>
      </p:sp>
      <p:sp>
        <p:nvSpPr>
          <p:cNvPr id="10243" name="Content Placeholder 2"/>
          <p:cNvSpPr>
            <a:spLocks noGrp="1"/>
          </p:cNvSpPr>
          <p:nvPr>
            <p:ph idx="1"/>
          </p:nvPr>
        </p:nvSpPr>
        <p:spPr>
          <a:xfrm>
            <a:off x="901337" y="1600200"/>
            <a:ext cx="7886700" cy="4351338"/>
          </a:xfrm>
        </p:spPr>
        <p:txBody>
          <a:bodyPr>
            <a:normAutofit/>
          </a:bodyPr>
          <a:lstStyle/>
          <a:p>
            <a:pPr eaLnBrk="1" hangingPunct="1"/>
            <a:r>
              <a:rPr lang="en-US" sz="2200" i="1" dirty="0" smtClean="0"/>
              <a:t>Outsiders: Studies in the Sociology of Deviance</a:t>
            </a:r>
            <a:r>
              <a:rPr lang="en-US" sz="2200" dirty="0" smtClean="0"/>
              <a:t> (1963)</a:t>
            </a:r>
          </a:p>
          <a:p>
            <a:pPr lvl="1"/>
            <a:r>
              <a:rPr lang="en-US" sz="2200" dirty="0" smtClean="0"/>
              <a:t>Social groups create deviance by making the rules whose infraction is considered deviance and by applying those rules to particular people and labeling them as outsiders.</a:t>
            </a:r>
          </a:p>
          <a:p>
            <a:pPr lvl="1"/>
            <a:r>
              <a:rPr lang="en-US" sz="2200" dirty="0" smtClean="0"/>
              <a:t>Typology of deviant behavior:</a:t>
            </a:r>
          </a:p>
          <a:p>
            <a:pPr lvl="1"/>
            <a:endParaRPr lang="en-US" sz="2200" dirty="0" smtClean="0"/>
          </a:p>
        </p:txBody>
      </p:sp>
      <p:graphicFrame>
        <p:nvGraphicFramePr>
          <p:cNvPr id="2" name="Table 1"/>
          <p:cNvGraphicFramePr>
            <a:graphicFrameLocks noGrp="1"/>
          </p:cNvGraphicFramePr>
          <p:nvPr>
            <p:extLst>
              <p:ext uri="{D42A27DB-BD31-4B8C-83A1-F6EECF244321}">
                <p14:modId xmlns:p14="http://schemas.microsoft.com/office/powerpoint/2010/main" val="3448408093"/>
              </p:ext>
            </p:extLst>
          </p:nvPr>
        </p:nvGraphicFramePr>
        <p:xfrm>
          <a:off x="1377587" y="3657600"/>
          <a:ext cx="7004412" cy="2293938"/>
        </p:xfrm>
        <a:graphic>
          <a:graphicData uri="http://schemas.openxmlformats.org/drawingml/2006/table">
            <a:tbl>
              <a:tblPr firstRow="1" bandRow="1">
                <a:tableStyleId>{5C22544A-7EE6-4342-B048-85BDC9FD1C3A}</a:tableStyleId>
              </a:tblPr>
              <a:tblGrid>
                <a:gridCol w="2334804"/>
                <a:gridCol w="2334804"/>
                <a:gridCol w="2334804"/>
              </a:tblGrid>
              <a:tr h="863066">
                <a:tc>
                  <a:txBody>
                    <a:bodyPr/>
                    <a:lstStyle/>
                    <a:p>
                      <a:endParaRPr lang="en-US" dirty="0"/>
                    </a:p>
                  </a:txBody>
                  <a:tcPr/>
                </a:tc>
                <a:tc>
                  <a:txBody>
                    <a:bodyPr/>
                    <a:lstStyle/>
                    <a:p>
                      <a:pPr algn="ctr"/>
                      <a:r>
                        <a:rPr lang="en-US" sz="1600" dirty="0" smtClean="0"/>
                        <a:t>Obedient Behavior</a:t>
                      </a:r>
                      <a:endParaRPr lang="en-US" sz="1600" dirty="0"/>
                    </a:p>
                  </a:txBody>
                  <a:tcPr/>
                </a:tc>
                <a:tc>
                  <a:txBody>
                    <a:bodyPr/>
                    <a:lstStyle/>
                    <a:p>
                      <a:pPr algn="ctr"/>
                      <a:r>
                        <a:rPr lang="en-US" sz="1600" dirty="0" smtClean="0"/>
                        <a:t>Rule-Breaking Behavior</a:t>
                      </a:r>
                      <a:endParaRPr lang="en-US" sz="1600" dirty="0"/>
                    </a:p>
                  </a:txBody>
                  <a:tcPr/>
                </a:tc>
              </a:tr>
              <a:tr h="567806">
                <a:tc>
                  <a:txBody>
                    <a:bodyPr/>
                    <a:lstStyle/>
                    <a:p>
                      <a:r>
                        <a:rPr lang="en-US" sz="1600" b="1" dirty="0" smtClean="0"/>
                        <a:t>Perceived as deviant</a:t>
                      </a:r>
                      <a:endParaRPr lang="en-US" sz="1600" b="1" dirty="0"/>
                    </a:p>
                  </a:txBody>
                  <a:tcPr/>
                </a:tc>
                <a:tc>
                  <a:txBody>
                    <a:bodyPr/>
                    <a:lstStyle/>
                    <a:p>
                      <a:r>
                        <a:rPr lang="en-US" sz="1600" dirty="0" smtClean="0"/>
                        <a:t>Falsely accused</a:t>
                      </a:r>
                      <a:endParaRPr lang="en-US" sz="1600" dirty="0"/>
                    </a:p>
                  </a:txBody>
                  <a:tcPr/>
                </a:tc>
                <a:tc>
                  <a:txBody>
                    <a:bodyPr/>
                    <a:lstStyle/>
                    <a:p>
                      <a:r>
                        <a:rPr lang="en-US" sz="1600" dirty="0" smtClean="0"/>
                        <a:t>Pure deviant</a:t>
                      </a:r>
                      <a:endParaRPr lang="en-US" sz="1600" dirty="0"/>
                    </a:p>
                  </a:txBody>
                  <a:tcPr/>
                </a:tc>
              </a:tr>
              <a:tr h="863066">
                <a:tc>
                  <a:txBody>
                    <a:bodyPr/>
                    <a:lstStyle/>
                    <a:p>
                      <a:r>
                        <a:rPr lang="en-US" sz="1600" b="1" dirty="0" smtClean="0"/>
                        <a:t>Not perceived as deviant</a:t>
                      </a:r>
                      <a:endParaRPr lang="en-US" sz="1600" b="1" dirty="0"/>
                    </a:p>
                  </a:txBody>
                  <a:tcPr/>
                </a:tc>
                <a:tc>
                  <a:txBody>
                    <a:bodyPr/>
                    <a:lstStyle/>
                    <a:p>
                      <a:r>
                        <a:rPr lang="en-US" sz="1600" dirty="0" smtClean="0"/>
                        <a:t>Conforming</a:t>
                      </a:r>
                      <a:endParaRPr lang="en-US" sz="1600" dirty="0"/>
                    </a:p>
                  </a:txBody>
                  <a:tcPr/>
                </a:tc>
                <a:tc>
                  <a:txBody>
                    <a:bodyPr/>
                    <a:lstStyle/>
                    <a:p>
                      <a:r>
                        <a:rPr lang="en-US" sz="1600" dirty="0" smtClean="0"/>
                        <a:t>Secret</a:t>
                      </a:r>
                      <a:r>
                        <a:rPr lang="en-US" sz="1600" baseline="0" dirty="0" smtClean="0"/>
                        <a:t> deviant</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914400" y="533400"/>
            <a:ext cx="7886700" cy="762000"/>
          </a:xfrm>
        </p:spPr>
        <p:txBody>
          <a:bodyPr>
            <a:normAutofit/>
          </a:bodyPr>
          <a:lstStyle/>
          <a:p>
            <a:pPr eaLnBrk="1" hangingPunct="1"/>
            <a:r>
              <a:rPr lang="en-US" sz="3000" dirty="0" smtClean="0">
                <a:solidFill>
                  <a:srgbClr val="CF5716"/>
                </a:solidFill>
              </a:rPr>
              <a:t>Edwin M. Schur</a:t>
            </a:r>
          </a:p>
        </p:txBody>
      </p:sp>
      <p:sp>
        <p:nvSpPr>
          <p:cNvPr id="11267" name="Content Placeholder 2"/>
          <p:cNvSpPr>
            <a:spLocks noGrp="1"/>
          </p:cNvSpPr>
          <p:nvPr>
            <p:ph idx="1"/>
          </p:nvPr>
        </p:nvSpPr>
        <p:spPr>
          <a:xfrm>
            <a:off x="914400" y="1865268"/>
            <a:ext cx="7886700" cy="4351338"/>
          </a:xfrm>
        </p:spPr>
        <p:txBody>
          <a:bodyPr/>
          <a:lstStyle/>
          <a:p>
            <a:pPr eaLnBrk="1" hangingPunct="1"/>
            <a:r>
              <a:rPr lang="en-US" sz="2200" dirty="0" smtClean="0"/>
              <a:t>Addressed some of the criticisms and misunderstandings of the labeling perspective.</a:t>
            </a:r>
          </a:p>
          <a:p>
            <a:pPr eaLnBrk="1" hangingPunct="1"/>
            <a:r>
              <a:rPr lang="en-US" sz="2200" dirty="0" smtClean="0"/>
              <a:t>Key factors in the labeling process:</a:t>
            </a:r>
          </a:p>
          <a:p>
            <a:pPr lvl="1"/>
            <a:r>
              <a:rPr lang="en-US" sz="2200" dirty="0" smtClean="0"/>
              <a:t>Stereotyping</a:t>
            </a:r>
          </a:p>
          <a:p>
            <a:pPr lvl="1"/>
            <a:r>
              <a:rPr lang="en-US" sz="2200" dirty="0" smtClean="0"/>
              <a:t>Retrospective interpretation</a:t>
            </a:r>
          </a:p>
          <a:p>
            <a:pPr lvl="1"/>
            <a:r>
              <a:rPr lang="en-US" sz="2200" dirty="0" smtClean="0"/>
              <a:t>Negotiation</a:t>
            </a:r>
          </a:p>
          <a:p>
            <a:pPr eaLnBrk="1" hangingPunct="1"/>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14400" y="304801"/>
            <a:ext cx="7886700" cy="914400"/>
          </a:xfrm>
        </p:spPr>
        <p:txBody>
          <a:bodyPr/>
          <a:lstStyle/>
          <a:p>
            <a:pPr eaLnBrk="1" hangingPunct="1"/>
            <a:r>
              <a:rPr lang="en-US" dirty="0" smtClean="0">
                <a:solidFill>
                  <a:srgbClr val="CF5716"/>
                </a:solidFill>
              </a:rPr>
              <a:t>Basic assumptions of labeling theory</a:t>
            </a:r>
          </a:p>
        </p:txBody>
      </p:sp>
      <p:sp>
        <p:nvSpPr>
          <p:cNvPr id="12291" name="Content Placeholder 2"/>
          <p:cNvSpPr>
            <a:spLocks noGrp="1"/>
          </p:cNvSpPr>
          <p:nvPr>
            <p:ph idx="1"/>
          </p:nvPr>
        </p:nvSpPr>
        <p:spPr>
          <a:xfrm>
            <a:off x="914400" y="1828800"/>
            <a:ext cx="7886700" cy="4351338"/>
          </a:xfrm>
        </p:spPr>
        <p:txBody>
          <a:bodyPr/>
          <a:lstStyle/>
          <a:p>
            <a:pPr eaLnBrk="1" hangingPunct="1"/>
            <a:r>
              <a:rPr lang="en-US" sz="2200" dirty="0" smtClean="0"/>
              <a:t>No act is intrinsically criminal.</a:t>
            </a:r>
          </a:p>
          <a:p>
            <a:pPr eaLnBrk="1" hangingPunct="1"/>
            <a:r>
              <a:rPr lang="en-US" sz="2200" dirty="0" smtClean="0"/>
              <a:t>Criminal definitions are enforced in the interest of the powerful.</a:t>
            </a:r>
          </a:p>
          <a:p>
            <a:pPr eaLnBrk="1" hangingPunct="1"/>
            <a:r>
              <a:rPr lang="en-US" sz="2200" dirty="0" smtClean="0"/>
              <a:t>A person does not become a criminal by violating the law.</a:t>
            </a:r>
          </a:p>
          <a:p>
            <a:pPr marL="273050" lvl="2" indent="-273050">
              <a:buClr>
                <a:schemeClr val="accent1"/>
              </a:buClr>
              <a:buSzPct val="85000"/>
              <a:buFont typeface="Wingdings 2" pitchFamily="18" charset="2"/>
              <a:buChar char=""/>
            </a:pPr>
            <a:endParaRPr lang="en-US" sz="2200" dirty="0"/>
          </a:p>
          <a:p>
            <a:pPr eaLnBrk="1" hangingPunct="1"/>
            <a:endParaRPr lang="en-US" sz="1800" dirty="0" smtClean="0"/>
          </a:p>
        </p:txBody>
      </p:sp>
    </p:spTree>
    <p:extLst>
      <p:ext uri="{BB962C8B-B14F-4D97-AF65-F5344CB8AC3E}">
        <p14:creationId xmlns:p14="http://schemas.microsoft.com/office/powerpoint/2010/main" val="2090655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14400" y="410368"/>
            <a:ext cx="7886700" cy="1325563"/>
          </a:xfrm>
        </p:spPr>
        <p:txBody>
          <a:bodyPr>
            <a:normAutofit/>
          </a:bodyPr>
          <a:lstStyle/>
          <a:p>
            <a:pPr eaLnBrk="1" hangingPunct="1"/>
            <a:r>
              <a:rPr lang="en-US" sz="3600" dirty="0" smtClean="0">
                <a:solidFill>
                  <a:srgbClr val="CF5716"/>
                </a:solidFill>
              </a:rPr>
              <a:t>Basic assumptions of labeling theory</a:t>
            </a:r>
          </a:p>
        </p:txBody>
      </p:sp>
      <p:sp>
        <p:nvSpPr>
          <p:cNvPr id="12291" name="Content Placeholder 2"/>
          <p:cNvSpPr>
            <a:spLocks noGrp="1"/>
          </p:cNvSpPr>
          <p:nvPr>
            <p:ph idx="1"/>
          </p:nvPr>
        </p:nvSpPr>
        <p:spPr>
          <a:xfrm>
            <a:off x="838200" y="1777603"/>
            <a:ext cx="7886700" cy="4351338"/>
          </a:xfrm>
        </p:spPr>
        <p:txBody>
          <a:bodyPr>
            <a:normAutofit/>
          </a:bodyPr>
          <a:lstStyle/>
          <a:p>
            <a:pPr eaLnBrk="1" hangingPunct="1"/>
            <a:r>
              <a:rPr lang="en-US" sz="2200" dirty="0" smtClean="0"/>
              <a:t>The practice of dichotomizing individuals into criminal and noncriminal groups is contrary to common sense and research.</a:t>
            </a:r>
          </a:p>
          <a:p>
            <a:pPr marL="171450" lvl="2">
              <a:spcBef>
                <a:spcPts val="750"/>
              </a:spcBef>
              <a:buSzPct val="85000"/>
            </a:pPr>
            <a:r>
              <a:rPr lang="en-US" sz="2200" dirty="0"/>
              <a:t>Only a few persons are caught in violating the law even though many individuals may be equally guilty.</a:t>
            </a:r>
          </a:p>
          <a:p>
            <a:pPr marL="171450" lvl="2">
              <a:spcBef>
                <a:spcPts val="750"/>
              </a:spcBef>
              <a:buSzPct val="85000"/>
            </a:pPr>
            <a:r>
              <a:rPr lang="en-US" sz="2200" dirty="0"/>
              <a:t>While the sanctions used in law enforcement are directed against the individual and not just the criminal act, the penalties for such an act vary according to the characteristics of the offender.</a:t>
            </a:r>
          </a:p>
          <a:p>
            <a:pPr eaLnBrk="1" hangingPunct="1"/>
            <a:endParaRPr lang="en-US" sz="2200" dirty="0" smtClean="0"/>
          </a:p>
        </p:txBody>
      </p:sp>
    </p:spTree>
    <p:extLst>
      <p:ext uri="{BB962C8B-B14F-4D97-AF65-F5344CB8AC3E}">
        <p14:creationId xmlns:p14="http://schemas.microsoft.com/office/powerpoint/2010/main" val="782929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07869" y="365126"/>
            <a:ext cx="7886700" cy="1325563"/>
          </a:xfrm>
        </p:spPr>
        <p:txBody>
          <a:bodyPr/>
          <a:lstStyle/>
          <a:p>
            <a:pPr eaLnBrk="1" hangingPunct="1"/>
            <a:r>
              <a:rPr lang="en-US" dirty="0" smtClean="0">
                <a:solidFill>
                  <a:srgbClr val="CF5716"/>
                </a:solidFill>
              </a:rPr>
              <a:t>Basic assumptions of labeling theory</a:t>
            </a:r>
          </a:p>
        </p:txBody>
      </p:sp>
      <p:sp>
        <p:nvSpPr>
          <p:cNvPr id="12291" name="Content Placeholder 2"/>
          <p:cNvSpPr>
            <a:spLocks noGrp="1"/>
          </p:cNvSpPr>
          <p:nvPr>
            <p:ph idx="1"/>
          </p:nvPr>
        </p:nvSpPr>
        <p:spPr>
          <a:xfrm>
            <a:off x="914400" y="1847851"/>
            <a:ext cx="7886700" cy="4351338"/>
          </a:xfrm>
        </p:spPr>
        <p:txBody>
          <a:bodyPr>
            <a:normAutofit/>
          </a:bodyPr>
          <a:lstStyle/>
          <a:p>
            <a:pPr marL="273050" lvl="2" indent="-273050">
              <a:buSzPct val="85000"/>
              <a:buFont typeface="Wingdings 2" pitchFamily="18" charset="2"/>
              <a:buChar char=""/>
            </a:pPr>
            <a:r>
              <a:rPr lang="en-US" sz="2200" dirty="0" smtClean="0"/>
              <a:t>Criminal </a:t>
            </a:r>
            <a:r>
              <a:rPr lang="en-US" sz="2200" dirty="0"/>
              <a:t>sanctions also vary according to other characteristics of the offender</a:t>
            </a:r>
            <a:r>
              <a:rPr lang="en-US" sz="2200" dirty="0" smtClean="0"/>
              <a:t>.</a:t>
            </a:r>
          </a:p>
          <a:p>
            <a:pPr marL="273050" lvl="2" indent="-273050">
              <a:buSzPct val="85000"/>
              <a:buFont typeface="Wingdings 2" pitchFamily="18" charset="2"/>
              <a:buChar char=""/>
            </a:pPr>
            <a:r>
              <a:rPr lang="en-US" sz="2200" dirty="0"/>
              <a:t>Criminal justice is founded on a stereotyped conception of the criminal as a pariah—a willful wrongdoer who is morally bad and deserving of the community’s condemnation.</a:t>
            </a:r>
          </a:p>
          <a:p>
            <a:pPr marL="273050" lvl="2" indent="-273050">
              <a:buSzPct val="85000"/>
              <a:buFont typeface="Wingdings 2" pitchFamily="18" charset="2"/>
              <a:buChar char=""/>
            </a:pPr>
            <a:r>
              <a:rPr lang="en-US" sz="2200" dirty="0"/>
              <a:t>Confronted by public condemnation and the label of an evil man, </a:t>
            </a:r>
            <a:r>
              <a:rPr lang="en-US" sz="2200" dirty="0" smtClean="0"/>
              <a:t>an offender may find it difficult to </a:t>
            </a:r>
            <a:r>
              <a:rPr lang="en-US" sz="2200" dirty="0"/>
              <a:t>maintain a favorable image of himself</a:t>
            </a:r>
            <a:r>
              <a:rPr lang="en-US" sz="2200" dirty="0" smtClean="0"/>
              <a:t>.</a:t>
            </a:r>
            <a:endParaRPr lang="en-US" sz="2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Template>
  <TotalTime>697</TotalTime>
  <Words>1298</Words>
  <Application>Microsoft Office PowerPoint</Application>
  <PresentationFormat>On-screen Show (4:3)</PresentationFormat>
  <Paragraphs>131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Presentation2</vt:lpstr>
      <vt:lpstr>Chapter 11</vt:lpstr>
      <vt:lpstr>Labeling theory</vt:lpstr>
      <vt:lpstr>Frank Tannenbaum</vt:lpstr>
      <vt:lpstr>Edwin M. Lemert</vt:lpstr>
      <vt:lpstr>Howard S. Becker</vt:lpstr>
      <vt:lpstr>Edwin M. Schur</vt:lpstr>
      <vt:lpstr>Basic assumptions of labeling theory</vt:lpstr>
      <vt:lpstr>Basic assumptions of labeling theory</vt:lpstr>
      <vt:lpstr>Basic assumptions of labeling theory</vt:lpstr>
      <vt:lpstr>Research on labeling theory</vt:lpstr>
      <vt:lpstr>Critiques of labeling theory</vt:lpstr>
      <vt:lpstr>Conflict perspectives</vt:lpstr>
      <vt:lpstr>Conflict perspectives</vt:lpstr>
      <vt:lpstr>Conflict perspectives</vt:lpstr>
      <vt:lpstr>Conflict perspectives</vt:lpstr>
      <vt:lpstr>Additional explanations of crime  using a Marxist framework</vt:lpstr>
      <vt:lpstr>Research on conflict theories</vt:lpstr>
      <vt:lpstr>Critiques of conflict perspectives</vt:lpstr>
      <vt:lpstr>Additional critical theories</vt:lpstr>
      <vt:lpstr>Additional critical theories</vt:lpstr>
      <vt:lpstr>Additional critical theories</vt:lpstr>
      <vt:lpstr>Policies</vt:lpstr>
      <vt:lpstr>Policies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dc:creator>
  <cp:lastModifiedBy>SageUser</cp:lastModifiedBy>
  <cp:revision>26</cp:revision>
  <dcterms:created xsi:type="dcterms:W3CDTF">2013-03-02T03:04:06Z</dcterms:created>
  <dcterms:modified xsi:type="dcterms:W3CDTF">2017-02-17T00:05:24Z</dcterms:modified>
</cp:coreProperties>
</file>